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1" r:id="rId4"/>
    <p:sldId id="264" r:id="rId5"/>
    <p:sldId id="266" r:id="rId6"/>
    <p:sldId id="262" r:id="rId7"/>
    <p:sldId id="263" r:id="rId8"/>
    <p:sldId id="267" r:id="rId9"/>
    <p:sldId id="258" r:id="rId10"/>
    <p:sldId id="259" r:id="rId11"/>
    <p:sldId id="260" r:id="rId12"/>
    <p:sldId id="268" r:id="rId13"/>
    <p:sldId id="271" r:id="rId14"/>
    <p:sldId id="273" r:id="rId15"/>
    <p:sldId id="272" r:id="rId16"/>
    <p:sldId id="275" r:id="rId17"/>
    <p:sldId id="276" r:id="rId18"/>
    <p:sldId id="274" r:id="rId19"/>
    <p:sldId id="269" r:id="rId20"/>
    <p:sldId id="277" r:id="rId21"/>
    <p:sldId id="278" r:id="rId22"/>
    <p:sldId id="279" r:id="rId23"/>
    <p:sldId id="270" r:id="rId24"/>
    <p:sldId id="280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co. Carlos Aparicio Rubio" initials="FCAR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4660"/>
  </p:normalViewPr>
  <p:slideViewPr>
    <p:cSldViewPr snapToGrid="0">
      <p:cViewPr>
        <p:scale>
          <a:sx n="37" d="100"/>
          <a:sy n="37" d="100"/>
        </p:scale>
        <p:origin x="-2400" y="-1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481B46-7A2C-413B-99B4-31C60FE09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8CD4C2D-C2AF-4205-946E-1DAC1FCD8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23FE6C7-514C-423E-B0FE-7A7CA470D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11ACA55-02E2-482B-B605-A91D01F99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C2DCEF6-F924-4AC0-B88E-73EBAD67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326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CD3DAF0-55B1-458F-A4E7-8B11481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CF95FCF-B70D-4BCB-AEC6-9DCD6030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39ADA5E-1C85-4CBB-AB8B-11942A795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11DB455-2C5D-46F1-B46D-02194546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73DFCF0-B912-45AC-A95D-3AC69FC9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82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49ADCA5-BE99-42A6-A6CB-EE07FD571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C7E3316-57C1-493F-B69A-357028F7F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6E9EA1E-C7BB-4DE2-AAB9-A0FEB772D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37CA9AE-6DC9-4B9D-BBE5-1EA54600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90C553C-409A-47B1-B6E2-DC5757EA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99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37BC500-C27D-45EB-9BEC-98360D73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4AF67B6-579D-49AD-9044-ACDBA180B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ABEB3FC9-C96B-4D21-B235-F514E9C52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9EC0CE6-A32B-4B5C-A862-658426BC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991097F-16D1-40FD-AACB-0AD1FD34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28AD9E7-A76E-4D96-A0FF-7A9B182D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21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8D31816-B9A5-436C-815D-68FE4D948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15BB06-5C37-4DD1-983C-45FD4F5BB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5D764C5-AA6D-4486-BA8C-BB6E0F8B7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FB599FB4-84A7-4CF8-93CF-89EAE1822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49D97AB9-1153-483E-B121-DCD26AB129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07BB1AC-1B52-4E46-9F0E-A60589169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244A590B-B91F-4275-AA40-C1AC0704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96184F99-F017-412F-88D4-F580A45C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4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7BB4E49-7B7B-441D-A370-BB0DDADB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4DEEC91C-B902-4378-A62F-56193869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030E857D-AC3B-4C6A-A5FE-09CD17ED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6AAEF1C2-C1C4-48B2-A47A-0A752F43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25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22A9A204-2A40-440C-9DDB-993F8CA4B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4F32F47-8FD1-412D-B93D-1BC8725F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CB02642-6FC9-465D-92D7-0923B46A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1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F69C06B-C3C5-4DB3-B6DC-959DE75F2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E0A771B-B2D1-46A7-98BA-21542136D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1394FCD-41DA-477C-B47C-93DCA32D2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DFCDD72-E449-4D07-9B40-FC40FC7C5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E11F070-EA3A-49B3-8926-51878A98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9A51A75-B19B-43B0-9FBE-6A9AFBE1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311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E2FBA9-11AD-44D9-ADCB-AF7F28E2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DC6CD9D4-77B5-4D95-9BAC-D7E98AE53F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B7773000-7018-4024-AA80-D75A630FF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4D3EA39-A4A4-4DBE-8CA3-FA571A7D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4D7BD3A-084C-43B0-8734-586A466F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72EE425-4FFE-43C1-ABFB-D3FAE878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1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8377FB5-5AB8-4ED2-85D0-C5C1EE98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DB3EBBFB-1217-4F59-ACC5-70E597CE6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9BE3F28-18BD-4F31-9B73-8E5D17BC7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9EACFC5-E827-479F-918A-D737A9248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FDF1DEB-258D-4725-8B86-EDD0B376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962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E1497DE-1A95-4619-90CA-FE130F0BF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20E517A-0D36-4A30-AE3D-304558388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53C635B-BBAD-451D-8804-9A34CA9D8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CBD124F-561C-49A6-A58C-5B96D96E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BF1DCDF-E684-4D6C-82A8-640B9876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1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168D029-BBF7-436C-898C-DFCBAD06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A73356F-3436-46C4-9A3A-9D0259228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197E905-97E8-426C-BE64-92B10653B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A1E0C-ED97-49A9-9295-2E8CBB64381A}" type="datetimeFigureOut">
              <a:rPr lang="es-ES" smtClean="0"/>
              <a:t>09/01/2019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A6C59FB-6E50-4C16-BD6D-835FAE08D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6FBCF60-8AEF-40F4-99C3-8A2909280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DB308-E061-4E30-BE27-2519D6E1D9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82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silvestre@Deusto.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silvestre@Deusto.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4D128A-D073-4346-B3E0-D7F15D785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rgbClr val="002060"/>
                </a:solidFill>
              </a:rPr>
              <a:t>El imaginario social sobre las personas mayores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2065AE35-4CCE-4236-941E-78036E42B4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María Silvestre Cabrera</a:t>
            </a:r>
          </a:p>
          <a:p>
            <a:r>
              <a:rPr lang="es-ES" dirty="0">
                <a:hlinkClick r:id="rId2"/>
              </a:rPr>
              <a:t>maria.silvestre@deusto.es</a:t>
            </a:r>
            <a:endParaRPr lang="es-ES" dirty="0"/>
          </a:p>
          <a:p>
            <a:r>
              <a:rPr lang="es-ES" dirty="0"/>
              <a:t>Universidad de Deusto</a:t>
            </a:r>
          </a:p>
        </p:txBody>
      </p:sp>
    </p:spTree>
    <p:extLst>
      <p:ext uri="{BB962C8B-B14F-4D97-AF65-F5344CB8AC3E}">
        <p14:creationId xmlns:p14="http://schemas.microsoft.com/office/powerpoint/2010/main" val="295779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B238E9C6-E052-405D-B22A-129824A211C9}"/>
              </a:ext>
            </a:extLst>
          </p:cNvPr>
          <p:cNvSpPr/>
          <p:nvPr/>
        </p:nvSpPr>
        <p:spPr>
          <a:xfrm>
            <a:off x="1037968" y="1519879"/>
            <a:ext cx="97618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2060"/>
                </a:solidFill>
              </a:rPr>
              <a:t>¿Qué es ser una persona mayor?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¿Cuál es la imagen de una persona mayor?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¿Existe el imaginario social sobre las personas mayores?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¿Es homogéneo? </a:t>
            </a:r>
          </a:p>
          <a:p>
            <a:endParaRPr lang="es-ES" sz="3200" dirty="0"/>
          </a:p>
          <a:p>
            <a:pPr algn="ctr"/>
            <a:r>
              <a:rPr lang="es-ES" sz="3200" dirty="0"/>
              <a:t>Veamos algunas imágenes…</a:t>
            </a:r>
          </a:p>
        </p:txBody>
      </p:sp>
    </p:spTree>
    <p:extLst>
      <p:ext uri="{BB962C8B-B14F-4D97-AF65-F5344CB8AC3E}">
        <p14:creationId xmlns:p14="http://schemas.microsoft.com/office/powerpoint/2010/main" val="228751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EB674B6B-AF35-45E3-8C33-EF09512A0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7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1907B16F-4DCE-4874-9C1F-9E5FF4FFB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8F029F64-33CE-4057-BDCB-DE61C6FBC02F}"/>
              </a:ext>
            </a:extLst>
          </p:cNvPr>
          <p:cNvSpPr/>
          <p:nvPr/>
        </p:nvSpPr>
        <p:spPr>
          <a:xfrm>
            <a:off x="2434282" y="2216148"/>
            <a:ext cx="67467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2060"/>
                </a:solidFill>
              </a:rPr>
              <a:t>La realidad como construcción social. ¿Qué significa?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La importancia del lenguaje</a:t>
            </a:r>
            <a:endParaRPr lang="es-E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77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210D991-542D-4D60-82AD-FCCE2DA39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6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A56C504-26F4-47E3-9664-0968790F0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32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8F029F64-33CE-4057-BDCB-DE61C6FBC02F}"/>
              </a:ext>
            </a:extLst>
          </p:cNvPr>
          <p:cNvSpPr/>
          <p:nvPr/>
        </p:nvSpPr>
        <p:spPr>
          <a:xfrm>
            <a:off x="2434282" y="2216148"/>
            <a:ext cx="7253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2060"/>
                </a:solidFill>
              </a:rPr>
              <a:t>La realidad como construcción social. </a:t>
            </a:r>
          </a:p>
          <a:p>
            <a:pPr algn="ctr"/>
            <a:endParaRPr lang="es-ES" sz="3200" dirty="0">
              <a:solidFill>
                <a:srgbClr val="002060"/>
              </a:solidFill>
            </a:endParaRP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Otros condicionantes de la imagen social</a:t>
            </a:r>
            <a:endParaRPr lang="es-E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9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12C1CA4F-F341-4A22-A6E1-844A69E6B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30" y="336920"/>
            <a:ext cx="11043139" cy="618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71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772CCDC-367D-4D9E-A270-CF5D76370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606" y="499073"/>
            <a:ext cx="8060788" cy="585985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F6141F5-EDA0-4535-AACE-07C0D86A6628}"/>
              </a:ext>
            </a:extLst>
          </p:cNvPr>
          <p:cNvSpPr txBox="1"/>
          <p:nvPr/>
        </p:nvSpPr>
        <p:spPr>
          <a:xfrm>
            <a:off x="10300385" y="499073"/>
            <a:ext cx="1292662" cy="561752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 poder del conocimiento. La reputación y el respeto</a:t>
            </a:r>
          </a:p>
        </p:txBody>
      </p:sp>
    </p:spTree>
    <p:extLst>
      <p:ext uri="{BB962C8B-B14F-4D97-AF65-F5344CB8AC3E}">
        <p14:creationId xmlns:p14="http://schemas.microsoft.com/office/powerpoint/2010/main" val="390259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0A34DD05-E0B3-4CD8-A740-861269D49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09" y="186203"/>
            <a:ext cx="4447236" cy="311970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EAD275A-B52C-489E-AC98-D6E22502C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960" y="219000"/>
            <a:ext cx="5002622" cy="30785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0D1FDF8-5E69-446A-949B-5488EE6DB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509" y="3552094"/>
            <a:ext cx="5467056" cy="30785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E462B35-BFB0-44D9-BE86-FFAD6C924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033" y="3695144"/>
            <a:ext cx="5132947" cy="279243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F343783-4BB1-4840-A9E6-63CCBCBA3DB5}"/>
              </a:ext>
            </a:extLst>
          </p:cNvPr>
          <p:cNvSpPr txBox="1"/>
          <p:nvPr/>
        </p:nvSpPr>
        <p:spPr>
          <a:xfrm>
            <a:off x="8432281" y="2917344"/>
            <a:ext cx="3781167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 PODER POLÍTICO Y ECONÓMICO</a:t>
            </a:r>
          </a:p>
        </p:txBody>
      </p:sp>
    </p:spTree>
    <p:extLst>
      <p:ext uri="{BB962C8B-B14F-4D97-AF65-F5344CB8AC3E}">
        <p14:creationId xmlns:p14="http://schemas.microsoft.com/office/powerpoint/2010/main" val="27795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8F029F64-33CE-4057-BDCB-DE61C6FBC02F}"/>
              </a:ext>
            </a:extLst>
          </p:cNvPr>
          <p:cNvSpPr/>
          <p:nvPr/>
        </p:nvSpPr>
        <p:spPr>
          <a:xfrm>
            <a:off x="1925594" y="1504711"/>
            <a:ext cx="83408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2060"/>
                </a:solidFill>
              </a:rPr>
              <a:t>¿Cómo les perciben los medios?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¿Cómo se percibe la gente mayor a si misma?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¿Cómo les percibe la sociedad?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¿Cómo queremos que les/nos perciba?</a:t>
            </a:r>
          </a:p>
          <a:p>
            <a:pPr algn="ctr"/>
            <a:endParaRPr lang="es-ES" sz="3200" dirty="0">
              <a:solidFill>
                <a:srgbClr val="002060"/>
              </a:solidFill>
            </a:endParaRP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(imagen, identidad, reputación..)</a:t>
            </a:r>
          </a:p>
          <a:p>
            <a:pPr algn="ctr"/>
            <a:endParaRPr lang="es-E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12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DACCBDB1-F9AC-4EC0-83E3-43C300865EAE}"/>
              </a:ext>
            </a:extLst>
          </p:cNvPr>
          <p:cNvSpPr/>
          <p:nvPr/>
        </p:nvSpPr>
        <p:spPr>
          <a:xfrm>
            <a:off x="407773" y="370703"/>
            <a:ext cx="11257005" cy="6285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Análisis de las imagen social de las personas mayores en los medios de comunicación</a:t>
            </a:r>
          </a:p>
          <a:p>
            <a:r>
              <a:rPr lang="es-ES" sz="2000" dirty="0">
                <a:solidFill>
                  <a:srgbClr val="002060"/>
                </a:solidFill>
              </a:rPr>
              <a:t>(Ane </a:t>
            </a:r>
            <a:r>
              <a:rPr lang="es-ES" sz="2000" dirty="0" err="1">
                <a:solidFill>
                  <a:srgbClr val="002060"/>
                </a:solidFill>
              </a:rPr>
              <a:t>Muruamendiaraz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endParaRPr lang="es-ES" sz="1600" dirty="0"/>
          </a:p>
          <a:p>
            <a:pPr algn="ctr"/>
            <a:r>
              <a:rPr lang="es-ES" sz="2400" dirty="0"/>
              <a:t>Análisis (en curso) de 470 noticias relacionadas con las personas mayores. </a:t>
            </a:r>
          </a:p>
          <a:p>
            <a:endParaRPr lang="es-ES" sz="2400" dirty="0"/>
          </a:p>
          <a:p>
            <a:r>
              <a:rPr lang="es-ES" sz="2400" i="1" dirty="0">
                <a:solidFill>
                  <a:srgbClr val="002060"/>
                </a:solidFill>
              </a:rPr>
              <a:t>Primeras conclusiones: </a:t>
            </a:r>
          </a:p>
          <a:p>
            <a:endParaRPr lang="es-E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400" dirty="0"/>
              <a:t>La imagen que se da de las personas mayores es de dependencia, fragilidad, enfermedades etc. </a:t>
            </a:r>
          </a:p>
          <a:p>
            <a:endParaRPr lang="es-E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400" dirty="0"/>
              <a:t>El tema más repetido en el último año: las y los pensionistas. </a:t>
            </a:r>
          </a:p>
          <a:p>
            <a:endParaRPr lang="es-E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400" dirty="0"/>
              <a:t>En algunos casos demasiado sensacionalista: noticias relacionadas con la soledad y los asesinatos.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400" dirty="0"/>
              <a:t>En cuanto a la terminología, la palabra “anciano” siempre se relaciona con hechos fatídicos. </a:t>
            </a:r>
          </a:p>
        </p:txBody>
      </p:sp>
    </p:spTree>
    <p:extLst>
      <p:ext uri="{BB962C8B-B14F-4D97-AF65-F5344CB8AC3E}">
        <p14:creationId xmlns:p14="http://schemas.microsoft.com/office/powerpoint/2010/main" val="2159426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A51BB4FB-3E10-4928-84E7-4EC219FBC475}"/>
              </a:ext>
            </a:extLst>
          </p:cNvPr>
          <p:cNvSpPr/>
          <p:nvPr/>
        </p:nvSpPr>
        <p:spPr>
          <a:xfrm>
            <a:off x="691978" y="778476"/>
            <a:ext cx="1099751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GAIA. </a:t>
            </a:r>
            <a:r>
              <a:rPr lang="es-ES" sz="2000" i="1" dirty="0">
                <a:solidFill>
                  <a:srgbClr val="002060"/>
                </a:solidFill>
              </a:rPr>
              <a:t>Investigación y Consultoría</a:t>
            </a:r>
            <a:r>
              <a:rPr lang="es-ES" sz="2000" b="1" dirty="0">
                <a:solidFill>
                  <a:srgbClr val="002060"/>
                </a:solidFill>
              </a:rPr>
              <a:t>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Todavía es en relación a la </a:t>
            </a:r>
            <a:r>
              <a:rPr lang="es-ES" sz="2400" b="1" dirty="0"/>
              <a:t>dependencia y/o  el deterioro </a:t>
            </a:r>
            <a:r>
              <a:rPr lang="es-ES" sz="2400" b="1" dirty="0" err="1"/>
              <a:t>fisico</a:t>
            </a:r>
            <a:r>
              <a:rPr lang="es-ES" sz="2400" b="1" dirty="0"/>
              <a:t> y/o metal </a:t>
            </a:r>
            <a:r>
              <a:rPr lang="es-ES" sz="2400" dirty="0"/>
              <a:t>desde dónde se enfocan la mayoría de las  informaciones que relacionan SALUD y personas mayores en los medios de prensa  del TH de Bizkaia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Los medios </a:t>
            </a:r>
            <a:r>
              <a:rPr lang="es-ES" sz="2400" b="1" dirty="0"/>
              <a:t>mantienen  el estereotipo </a:t>
            </a:r>
            <a:r>
              <a:rPr lang="es-ES" sz="2400" dirty="0"/>
              <a:t>y la visión unidimensional y monolítica de las personas mayores.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Las personas mayores integradas en el cuerpo  social, protagonistas y con capacidad transformadora, singulares y con múltiples dimensiones </a:t>
            </a:r>
            <a:r>
              <a:rPr lang="es-ES" sz="2400" b="1" dirty="0"/>
              <a:t>no tienen espacio </a:t>
            </a:r>
            <a:r>
              <a:rPr lang="es-ES" sz="2400" dirty="0"/>
              <a:t>en los medios. </a:t>
            </a:r>
          </a:p>
        </p:txBody>
      </p:sp>
    </p:spTree>
    <p:extLst>
      <p:ext uri="{BB962C8B-B14F-4D97-AF65-F5344CB8AC3E}">
        <p14:creationId xmlns:p14="http://schemas.microsoft.com/office/powerpoint/2010/main" val="2456205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3F5E4A7D-A4DB-4384-A5FB-D14C919CD56A}"/>
              </a:ext>
            </a:extLst>
          </p:cNvPr>
          <p:cNvSpPr/>
          <p:nvPr/>
        </p:nvSpPr>
        <p:spPr>
          <a:xfrm>
            <a:off x="467497" y="520511"/>
            <a:ext cx="1125700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Análisis de las imagen social de las personas mayores en los medios de comunicación</a:t>
            </a:r>
          </a:p>
          <a:p>
            <a:endParaRPr lang="es-ES" sz="2000" dirty="0">
              <a:solidFill>
                <a:srgbClr val="002060"/>
              </a:solidFill>
            </a:endParaRPr>
          </a:p>
          <a:p>
            <a:r>
              <a:rPr lang="es-ES" sz="2000" b="1" dirty="0">
                <a:solidFill>
                  <a:srgbClr val="002060"/>
                </a:solidFill>
              </a:rPr>
              <a:t>Sesgos de género </a:t>
            </a:r>
            <a:r>
              <a:rPr lang="es-ES" sz="2000" dirty="0">
                <a:solidFill>
                  <a:srgbClr val="002060"/>
                </a:solidFill>
              </a:rPr>
              <a:t>también en la imagen de las personas mayores en los medios de comunicación: </a:t>
            </a:r>
          </a:p>
          <a:p>
            <a:endParaRPr lang="es-ES" sz="2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“Resulta interesante que solo existen diferencias por sexos en el encuadre psico-personal, asociado frecuentemente a las noticias de </a:t>
            </a:r>
            <a:r>
              <a:rPr lang="es-ES" sz="2000" b="1" dirty="0"/>
              <a:t>accidentes de tráfico </a:t>
            </a:r>
            <a:r>
              <a:rPr lang="es-ES" sz="2000" dirty="0"/>
              <a:t>que hace que se perpetúe la incapacidad de los mayores al volante y especialmente de las mujeres que protagonizan un </a:t>
            </a:r>
            <a:r>
              <a:rPr lang="es-ES" sz="2000" b="1" dirty="0"/>
              <a:t>12,6%</a:t>
            </a:r>
            <a:r>
              <a:rPr lang="es-ES" sz="2000" dirty="0"/>
              <a:t> más publicaciones que los hombres en esta temática.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En cambio, cuando se trata de noticias referentes a la </a:t>
            </a:r>
            <a:r>
              <a:rPr lang="es-ES" sz="2000" b="1" dirty="0"/>
              <a:t>concesión de premios o a la realización de homenajes</a:t>
            </a:r>
            <a:r>
              <a:rPr lang="es-ES" sz="2000" dirty="0"/>
              <a:t>, las noticias donde los hombres son protagonistas superan en un </a:t>
            </a:r>
            <a:r>
              <a:rPr lang="es-ES" sz="2000" b="1" dirty="0"/>
              <a:t>12,3%</a:t>
            </a:r>
            <a:r>
              <a:rPr lang="es-ES" sz="2000" dirty="0"/>
              <a:t> a las protagonizadas por mujeres, lo que indica que el techo de cristal se sigue manteniendo a edades avanzadas”. </a:t>
            </a:r>
          </a:p>
          <a:p>
            <a:endParaRPr lang="es-ES" dirty="0"/>
          </a:p>
          <a:p>
            <a:r>
              <a:rPr lang="es-ES" dirty="0"/>
              <a:t>Fuente; NG Ramos, María Yolanda Fernández; Crespo, Margarita </a:t>
            </a:r>
            <a:r>
              <a:rPr lang="es-ES" dirty="0" err="1"/>
              <a:t>Antón</a:t>
            </a:r>
            <a:r>
              <a:rPr lang="es-ES" i="1" dirty="0" err="1"/>
              <a:t>Estereotipos</a:t>
            </a:r>
            <a:r>
              <a:rPr lang="es-ES" i="1" dirty="0"/>
              <a:t> de las personas mayores y de género en la prensa digital: estudio empírico desde la teoría del </a:t>
            </a:r>
            <a:r>
              <a:rPr lang="es-ES" i="1" dirty="0" err="1"/>
              <a:t>frami</a:t>
            </a:r>
            <a:r>
              <a:rPr lang="es-ES" dirty="0"/>
              <a:t>. Prisma Social; Madrid N.º 21,  (Jun 2018): 316-337.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981DFAB-6304-4B81-8C2D-81638829A1EC}"/>
              </a:ext>
            </a:extLst>
          </p:cNvPr>
          <p:cNvSpPr txBox="1"/>
          <p:nvPr/>
        </p:nvSpPr>
        <p:spPr>
          <a:xfrm>
            <a:off x="467497" y="5167937"/>
            <a:ext cx="10639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Sesgos de género en la imagen de mujeres y hombres mayores en la publicidad</a:t>
            </a:r>
          </a:p>
          <a:p>
            <a:endParaRPr lang="es-ES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Su cuerpo (la enfermedad, la pérdida de atractivo)</a:t>
            </a:r>
          </a:p>
          <a:p>
            <a:pPr marL="285750" indent="-285750">
              <a:buFontTx/>
              <a:buChar char="-"/>
            </a:pPr>
            <a:r>
              <a:rPr lang="es-ES" dirty="0"/>
              <a:t>El cuidado (madre que cuida, abuela que cuida… ¿cuándo no cuida deja de ser mujer?)</a:t>
            </a:r>
            <a:endParaRPr lang="es-ES" b="1" dirty="0">
              <a:solidFill>
                <a:srgbClr val="00206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40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E1973641-07EA-457A-8CFE-C0CEB7A0D7F5}"/>
              </a:ext>
            </a:extLst>
          </p:cNvPr>
          <p:cNvSpPr/>
          <p:nvPr/>
        </p:nvSpPr>
        <p:spPr>
          <a:xfrm>
            <a:off x="1221259" y="2033705"/>
            <a:ext cx="97494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02060"/>
                </a:solidFill>
              </a:rPr>
              <a:t>¿Cómo se perciben a si mismas las personas mayores?</a:t>
            </a:r>
          </a:p>
          <a:p>
            <a:pPr algn="ctr"/>
            <a:endParaRPr lang="es-E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51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9944B36E-7086-43DC-9FB4-3A47F4FE8EFE}"/>
              </a:ext>
            </a:extLst>
          </p:cNvPr>
          <p:cNvSpPr/>
          <p:nvPr/>
        </p:nvSpPr>
        <p:spPr>
          <a:xfrm>
            <a:off x="603422" y="896883"/>
            <a:ext cx="1083893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¿Cómo se perciben a si mismas las personas mayores?</a:t>
            </a:r>
          </a:p>
          <a:p>
            <a:r>
              <a:rPr lang="es-ES" sz="2400" dirty="0">
                <a:solidFill>
                  <a:srgbClr val="002060"/>
                </a:solidFill>
              </a:rPr>
              <a:t>(Gaia)</a:t>
            </a:r>
          </a:p>
          <a:p>
            <a:endParaRPr lang="es-ES" sz="2400" dirty="0">
              <a:solidFill>
                <a:srgbClr val="002060"/>
              </a:solidFill>
            </a:endParaRPr>
          </a:p>
          <a:p>
            <a:r>
              <a:rPr lang="es-ES" sz="2400" dirty="0"/>
              <a:t>Las personas mayores tienen una  imagen de si misma </a:t>
            </a:r>
            <a:r>
              <a:rPr lang="es-ES" sz="2400" b="1" dirty="0"/>
              <a:t>útil, saludable y alegre</a:t>
            </a:r>
            <a:r>
              <a:rPr lang="es-ES" sz="2400" dirty="0"/>
              <a:t>.</a:t>
            </a:r>
          </a:p>
          <a:p>
            <a:endParaRPr lang="es-ES" sz="2400" dirty="0"/>
          </a:p>
          <a:p>
            <a:r>
              <a:rPr lang="es-ES" sz="2400" b="1" dirty="0"/>
              <a:t>Autopercepción</a:t>
            </a:r>
            <a:r>
              <a:rPr lang="es-ES" sz="2400" dirty="0"/>
              <a:t> de las personas mayores que reflejan una imagen de si mismas: </a:t>
            </a:r>
          </a:p>
          <a:p>
            <a:endParaRPr lang="es-ES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/>
              <a:t>Más de la mitad considera  que está mejor que sus  padres a su misma edad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/>
              <a:t>La mayoría cree que tiene buena salud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/>
              <a:t>Sus recursos materiales y  personales son netamente  superiores a todas las  generaciones precedentes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/>
              <a:t>La edad legal de jubilación como entrada a la vejez ha quedado superado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/>
              <a:t>La entrada en la vejez no es  un hecho cronológico, dependiente del tiempo, sino que son otros los  factores los que marcan su comienzo</a:t>
            </a:r>
            <a:endParaRPr lang="es-E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056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564B69D-E151-46A2-9A00-3B13D29B95F8}"/>
              </a:ext>
            </a:extLst>
          </p:cNvPr>
          <p:cNvSpPr/>
          <p:nvPr/>
        </p:nvSpPr>
        <p:spPr>
          <a:xfrm>
            <a:off x="529281" y="601007"/>
            <a:ext cx="111334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¿Cómo se perciben a si mismas las personas mayores?</a:t>
            </a:r>
          </a:p>
          <a:p>
            <a:r>
              <a:rPr lang="es-ES" sz="2000" dirty="0">
                <a:solidFill>
                  <a:srgbClr val="002060"/>
                </a:solidFill>
              </a:rPr>
              <a:t>(Gaia)</a:t>
            </a:r>
          </a:p>
          <a:p>
            <a:endParaRPr lang="es-ES" dirty="0"/>
          </a:p>
          <a:p>
            <a:r>
              <a:rPr lang="es-ES" b="1" dirty="0"/>
              <a:t>Conclusión interesante: </a:t>
            </a:r>
          </a:p>
          <a:p>
            <a:endParaRPr lang="es-ES" dirty="0"/>
          </a:p>
          <a:p>
            <a:r>
              <a:rPr lang="es-ES" dirty="0"/>
              <a:t>En realidad nos encontramos que una parte sustancial de </a:t>
            </a:r>
            <a:r>
              <a:rPr lang="es-ES" b="1" dirty="0"/>
              <a:t>las personas mayores no  se consideran personas mayores</a:t>
            </a:r>
            <a:r>
              <a:rPr lang="es-ES" dirty="0"/>
              <a:t>. No al menos de la manera en la que establecieron  en su imaginario colectivo que era una persona mayor. No comparten esa identidad  de persona mayor que trasladan los medios. Y en gran parte optan por retirarse  emocionalmente del colectivo. </a:t>
            </a:r>
            <a:r>
              <a:rPr lang="es-ES" b="1" dirty="0"/>
              <a:t>Las personas mayores pasan a ser los otros</a:t>
            </a:r>
            <a:r>
              <a:rPr lang="es-ES" dirty="0"/>
              <a:t>. </a:t>
            </a:r>
            <a:r>
              <a:rPr lang="es-ES" b="1" dirty="0"/>
              <a:t>El  problema de imagen se está transformando en un asunto de identidad</a:t>
            </a:r>
            <a:r>
              <a:rPr lang="es-ES" dirty="0"/>
              <a:t>, de  autorreconocimiento.  Las viejas palabras ya no sirven para describir la nueva realidad. Las nuevas maneras  de vivir, los nuevos sentimientos.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1C822C3C-51E3-4046-8F0C-9F9B841AB139}"/>
              </a:ext>
            </a:extLst>
          </p:cNvPr>
          <p:cNvSpPr txBox="1"/>
          <p:nvPr/>
        </p:nvSpPr>
        <p:spPr>
          <a:xfrm>
            <a:off x="529281" y="4782065"/>
            <a:ext cx="110098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Para construir la nueva identidad de las personas mayores </a:t>
            </a:r>
            <a:r>
              <a:rPr lang="es-ES" sz="2000" b="1" dirty="0"/>
              <a:t>debemos conocer y difundir quiénes son y cómo son </a:t>
            </a:r>
            <a:r>
              <a:rPr lang="es-ES" sz="2000" dirty="0"/>
              <a:t>las personas mayores hoy en Bizkaia. El nuevo imaginario debe recoger las aportaciones que realizan las personas mayores a la sociedad.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237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E1973641-07EA-457A-8CFE-C0CEB7A0D7F5}"/>
              </a:ext>
            </a:extLst>
          </p:cNvPr>
          <p:cNvSpPr/>
          <p:nvPr/>
        </p:nvSpPr>
        <p:spPr>
          <a:xfrm>
            <a:off x="1696995" y="2474893"/>
            <a:ext cx="87980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</a:rPr>
              <a:t>¿Quiénes y cómo son las personas mayores hoy?</a:t>
            </a:r>
          </a:p>
          <a:p>
            <a:pPr algn="ctr"/>
            <a:endParaRPr lang="es-E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51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E65A2DA-0B86-4230-B5A5-E74199F4F5BF}"/>
              </a:ext>
            </a:extLst>
          </p:cNvPr>
          <p:cNvSpPr/>
          <p:nvPr/>
        </p:nvSpPr>
        <p:spPr>
          <a:xfrm>
            <a:off x="210065" y="-333633"/>
            <a:ext cx="11981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i="0" u="none" strike="noStrike" baseline="0" dirty="0">
                <a:solidFill>
                  <a:srgbClr val="002060"/>
                </a:solidFill>
              </a:rPr>
              <a:t>Informe: </a:t>
            </a:r>
            <a:r>
              <a:rPr lang="es-ES" sz="1600" i="1" dirty="0">
                <a:solidFill>
                  <a:srgbClr val="002060"/>
                </a:solidFill>
              </a:rPr>
              <a:t>Las aportaciones de las personas mayores de Bizkaia. Aproximación a través del análisis de fuentes secundarias 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AF3D9CB-29AE-46C6-AED7-B8E59283E225}"/>
              </a:ext>
            </a:extLst>
          </p:cNvPr>
          <p:cNvSpPr/>
          <p:nvPr/>
        </p:nvSpPr>
        <p:spPr>
          <a:xfrm>
            <a:off x="288324" y="830538"/>
            <a:ext cx="11615351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rgbClr val="000000"/>
                </a:solidFill>
                <a:latin typeface="Calibri" panose="020F0502020204030204" pitchFamily="34" charset="0"/>
              </a:rPr>
              <a:t>El aumento de la esperanza de vida ha propiciado una reformulación de los ciclos o etapas vitales que tradicionalmente configuraban la vida de una persona, y al igual que dentro de cualquier otro grupo de edad</a:t>
            </a:r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, las personas mayores son un grupo heterogéneo con intereses, deseos y necesidades diferentes.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Según datos del EUSTAT de enero de 2016 en la C.A. de Euskadi viven un total de </a:t>
            </a:r>
            <a:r>
              <a:rPr lang="es-ES" sz="2400" b="1" dirty="0"/>
              <a:t>822.789</a:t>
            </a:r>
            <a:r>
              <a:rPr lang="es-ES" sz="2400" dirty="0"/>
              <a:t> personas mayores de 55 años, de las cuales el 370.152 son hombres, lo que representa un </a:t>
            </a:r>
            <a:r>
              <a:rPr lang="es-ES" sz="2400" b="1" dirty="0"/>
              <a:t>44%</a:t>
            </a:r>
            <a:r>
              <a:rPr lang="es-ES" sz="2400" dirty="0"/>
              <a:t> y 452.646 son mujeres, es decir un </a:t>
            </a:r>
            <a:r>
              <a:rPr lang="es-ES" sz="2400" b="1" dirty="0"/>
              <a:t>56%</a:t>
            </a:r>
            <a:r>
              <a:rPr lang="es-ES" sz="24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A fecha de 2016, según datos del INE, la población de la CAPV de 65 años o más asciende a 469.913, lo que representa casi el </a:t>
            </a:r>
            <a:r>
              <a:rPr lang="es-ES" sz="2400" b="1" dirty="0"/>
              <a:t>21,71%</a:t>
            </a:r>
            <a:r>
              <a:rPr lang="es-ES" sz="2400" dirty="0"/>
              <a:t> de la población vasca (469.913 personas) –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rgbClr val="000000"/>
                </a:solidFill>
                <a:latin typeface="Calibri" panose="020F0502020204030204" pitchFamily="34" charset="0"/>
              </a:rPr>
              <a:t>Más de la mitad de la población mayor de 55 años </a:t>
            </a:r>
            <a:r>
              <a:rPr lang="es-E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está casada o vive en pareja (61,1%), </a:t>
            </a:r>
            <a:r>
              <a:rPr lang="es-ES" sz="2400" dirty="0">
                <a:solidFill>
                  <a:srgbClr val="000000"/>
                </a:solidFill>
                <a:latin typeface="Calibri" panose="020F0502020204030204" pitchFamily="34" charset="0"/>
              </a:rPr>
              <a:t>cerca de un 25% ha enviudado y algo menos de un 10% está soltero (9,3%), separado/a o divorciado/a (5,6%).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5802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F93FC601-3292-4243-BB9C-7F6429A4123E}"/>
              </a:ext>
            </a:extLst>
          </p:cNvPr>
          <p:cNvSpPr/>
          <p:nvPr/>
        </p:nvSpPr>
        <p:spPr>
          <a:xfrm>
            <a:off x="457199" y="1166843"/>
            <a:ext cx="113435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Entre la población mayor de 65 años el </a:t>
            </a:r>
            <a:r>
              <a:rPr lang="es-ES" sz="2400" b="1" dirty="0"/>
              <a:t>57% </a:t>
            </a:r>
            <a:r>
              <a:rPr lang="es-ES" sz="2400" dirty="0"/>
              <a:t>declara no padecer ningún tipo de dependencia funcional, ni para su cuidado personal, ni para las tareas domésticas o la movilidad.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Las personas mayores de Bizkaia realizan </a:t>
            </a:r>
            <a:r>
              <a:rPr lang="es-ES" sz="2400" b="1" dirty="0"/>
              <a:t>trabajo voluntario </a:t>
            </a:r>
            <a:r>
              <a:rPr lang="es-ES" sz="2400" dirty="0"/>
              <a:t>en asociaciones u organizaciones con mayor frecuencia que en otros países de la Unión Europea, llegando a ser una de cada cinco personas (20%).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Además, en relación al </a:t>
            </a:r>
            <a:r>
              <a:rPr lang="es-ES" sz="2400" b="1" dirty="0"/>
              <a:t>cuidado de personas </a:t>
            </a:r>
            <a:r>
              <a:rPr lang="es-ES" sz="2400" dirty="0"/>
              <a:t>(hijos/as o nietos/as y mayores o discapacitados), los mayores vizcaínos sobresalen sobre el resto de países, especialmente en el cuidado a personas mayores o discapacitadas (21%). También es subrayable la </a:t>
            </a:r>
            <a:r>
              <a:rPr lang="es-ES" sz="2400" b="1" dirty="0"/>
              <a:t>alta participación política y sindical</a:t>
            </a:r>
            <a:r>
              <a:rPr lang="es-ES" sz="2400" dirty="0"/>
              <a:t>, más alta que la media europea. </a:t>
            </a:r>
            <a:endParaRPr lang="es-E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7603B8E9-0ACC-4C3C-945C-38AE729652BC}"/>
              </a:ext>
            </a:extLst>
          </p:cNvPr>
          <p:cNvSpPr/>
          <p:nvPr/>
        </p:nvSpPr>
        <p:spPr>
          <a:xfrm>
            <a:off x="210065" y="-333633"/>
            <a:ext cx="11981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i="0" u="none" strike="noStrike" baseline="0" dirty="0">
                <a:solidFill>
                  <a:srgbClr val="002060"/>
                </a:solidFill>
              </a:rPr>
              <a:t>Informe: </a:t>
            </a:r>
            <a:r>
              <a:rPr lang="es-ES" sz="1600" i="1" dirty="0">
                <a:solidFill>
                  <a:srgbClr val="002060"/>
                </a:solidFill>
              </a:rPr>
              <a:t>Las aportaciones de las personas mayores de Bizkaia. Aproximación a través del análisis de fuentes secundarias </a:t>
            </a:r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746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1459F50A-7842-48A8-841A-AC111889F9C7}"/>
              </a:ext>
            </a:extLst>
          </p:cNvPr>
          <p:cNvSpPr/>
          <p:nvPr/>
        </p:nvSpPr>
        <p:spPr>
          <a:xfrm>
            <a:off x="683740" y="1228397"/>
            <a:ext cx="1082451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En Bizkaia hay aproximadamente 17.600 personas mayores de 65 años colaborando como </a:t>
            </a:r>
            <a:r>
              <a:rPr lang="es-E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voluntarias </a:t>
            </a:r>
            <a:r>
              <a:rPr lang="es-ES" sz="2000" dirty="0">
                <a:solidFill>
                  <a:srgbClr val="000000"/>
                </a:solidFill>
                <a:latin typeface="Calibri" panose="020F0502020204030204" pitchFamily="34" charset="0"/>
              </a:rPr>
              <a:t>en las entidades del Tercer Sector Social.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dirty="0"/>
              <a:t>Según el Estudio sobre las condiciones de vida de las personas mayores de 55 y más en Euskadi, </a:t>
            </a:r>
            <a:r>
              <a:rPr lang="es-ES" sz="2000" b="1" dirty="0"/>
              <a:t>un 25% de ellas señala que se ocupa del cuidado de nietos y nietas</a:t>
            </a:r>
            <a:r>
              <a:rPr lang="es-ES" sz="2000" dirty="0"/>
              <a:t>, contribuyendo así en el apoyo a hijos e hijas.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dirty="0"/>
              <a:t>Pero además las personas de más edad también cumplen la labor de cuidar de otras personas del hogar, un 11% (familiares dependientes, parejas con alguna enfermedad o dependencia, etc.). Y de estos porcentajes, un </a:t>
            </a:r>
            <a:r>
              <a:rPr lang="es-ES" sz="2000" b="1" dirty="0"/>
              <a:t>57% son mujeres y un 43% son hombres.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20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dirty="0"/>
              <a:t>En relación a la renta personal media de la CAPV, según datos del EUSTAT de 2014, </a:t>
            </a:r>
            <a:r>
              <a:rPr lang="es-ES" sz="2000" b="1" dirty="0"/>
              <a:t>la renta </a:t>
            </a:r>
            <a:r>
              <a:rPr lang="es-ES" sz="2000" dirty="0"/>
              <a:t>de las personas mayores de 55 años asciende a 163.749€, lo que supone </a:t>
            </a:r>
            <a:r>
              <a:rPr lang="es-ES" sz="2000" b="1" dirty="0"/>
              <a:t>el 36,2% de la renta total </a:t>
            </a:r>
            <a:r>
              <a:rPr lang="es-ES" sz="2000" dirty="0"/>
              <a:t>de Euskadi.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DEB71724-1831-4C1A-A933-D58558557613}"/>
              </a:ext>
            </a:extLst>
          </p:cNvPr>
          <p:cNvSpPr/>
          <p:nvPr/>
        </p:nvSpPr>
        <p:spPr>
          <a:xfrm>
            <a:off x="210065" y="-333633"/>
            <a:ext cx="11981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E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i="0" u="none" strike="noStrike" baseline="0" dirty="0">
                <a:solidFill>
                  <a:srgbClr val="002060"/>
                </a:solidFill>
              </a:rPr>
              <a:t>Informe: </a:t>
            </a:r>
            <a:r>
              <a:rPr lang="es-ES" sz="1600" i="1" dirty="0">
                <a:solidFill>
                  <a:srgbClr val="002060"/>
                </a:solidFill>
              </a:rPr>
              <a:t>Las aportaciones de las personas mayores de Bizkaia. Aproximación a través del análisis de fuentes secundarias </a:t>
            </a:r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49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32E3B9A3-DC55-41C1-BE22-01A2E4BC9E3E}"/>
              </a:ext>
            </a:extLst>
          </p:cNvPr>
          <p:cNvSpPr/>
          <p:nvPr/>
        </p:nvSpPr>
        <p:spPr>
          <a:xfrm>
            <a:off x="1400432" y="684076"/>
            <a:ext cx="93911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</a:rPr>
              <a:t>¿Cuál es la aportación de las personas mayores a la sociedad? </a:t>
            </a:r>
          </a:p>
          <a:p>
            <a:pPr algn="ctr"/>
            <a:endParaRPr lang="es-ES" sz="2400" dirty="0">
              <a:solidFill>
                <a:srgbClr val="002060"/>
              </a:solidFill>
            </a:endParaRPr>
          </a:p>
          <a:p>
            <a:pPr algn="ctr"/>
            <a:r>
              <a:rPr lang="es-ES" sz="2400" dirty="0">
                <a:solidFill>
                  <a:srgbClr val="002060"/>
                </a:solidFill>
              </a:rPr>
              <a:t>Este es un mensaje potente que habría que promover y favorecer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BBD549F7-89A8-4B8C-813E-DD887A2550A5}"/>
              </a:ext>
            </a:extLst>
          </p:cNvPr>
          <p:cNvSpPr txBox="1"/>
          <p:nvPr/>
        </p:nvSpPr>
        <p:spPr>
          <a:xfrm>
            <a:off x="1400432" y="2755557"/>
            <a:ext cx="988128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Experiencia</a:t>
            </a:r>
          </a:p>
          <a:p>
            <a:pPr algn="ctr"/>
            <a:r>
              <a:rPr lang="es-ES" sz="2000" dirty="0"/>
              <a:t>Cuidado</a:t>
            </a:r>
          </a:p>
          <a:p>
            <a:pPr algn="ctr"/>
            <a:r>
              <a:rPr lang="es-ES" sz="2000" dirty="0"/>
              <a:t>Renta (consumo, gasto)</a:t>
            </a:r>
          </a:p>
          <a:p>
            <a:pPr algn="ctr"/>
            <a:r>
              <a:rPr lang="es-ES" sz="2000" dirty="0"/>
              <a:t>Participación social y política (reivindicación y crítica)</a:t>
            </a:r>
          </a:p>
          <a:p>
            <a:pPr algn="ctr"/>
            <a:r>
              <a:rPr lang="es-ES" sz="2000" dirty="0"/>
              <a:t>Ocio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En suma… personas conviviendo con personas de otras edades</a:t>
            </a:r>
          </a:p>
        </p:txBody>
      </p:sp>
    </p:spTree>
    <p:extLst>
      <p:ext uri="{BB962C8B-B14F-4D97-AF65-F5344CB8AC3E}">
        <p14:creationId xmlns:p14="http://schemas.microsoft.com/office/powerpoint/2010/main" val="1354369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C25E660E-5463-4F00-A3D7-203C01A56E3C}"/>
              </a:ext>
            </a:extLst>
          </p:cNvPr>
          <p:cNvSpPr txBox="1"/>
          <p:nvPr/>
        </p:nvSpPr>
        <p:spPr>
          <a:xfrm>
            <a:off x="810490" y="1431887"/>
            <a:ext cx="1057101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err="1">
                <a:solidFill>
                  <a:srgbClr val="7030A0"/>
                </a:solidFill>
              </a:rPr>
              <a:t>Eskerrik</a:t>
            </a:r>
            <a:r>
              <a:rPr lang="es-ES" sz="3200" dirty="0">
                <a:solidFill>
                  <a:srgbClr val="7030A0"/>
                </a:solidFill>
              </a:rPr>
              <a:t> </a:t>
            </a:r>
            <a:r>
              <a:rPr lang="es-ES" sz="3200" dirty="0" err="1">
                <a:solidFill>
                  <a:srgbClr val="7030A0"/>
                </a:solidFill>
              </a:rPr>
              <a:t>asko</a:t>
            </a:r>
            <a:r>
              <a:rPr lang="es-ES" sz="3200" dirty="0">
                <a:solidFill>
                  <a:srgbClr val="7030A0"/>
                </a:solidFill>
              </a:rPr>
              <a:t> </a:t>
            </a:r>
            <a:r>
              <a:rPr lang="es-ES" sz="3200" dirty="0" err="1">
                <a:solidFill>
                  <a:srgbClr val="7030A0"/>
                </a:solidFill>
              </a:rPr>
              <a:t>zuen</a:t>
            </a:r>
            <a:r>
              <a:rPr lang="es-ES" sz="3200" dirty="0">
                <a:solidFill>
                  <a:srgbClr val="7030A0"/>
                </a:solidFill>
              </a:rPr>
              <a:t> </a:t>
            </a:r>
            <a:r>
              <a:rPr lang="es-ES" sz="3200" dirty="0" err="1">
                <a:solidFill>
                  <a:srgbClr val="7030A0"/>
                </a:solidFill>
              </a:rPr>
              <a:t>arretagatik</a:t>
            </a:r>
            <a:endParaRPr lang="es-ES" sz="3200" dirty="0">
              <a:solidFill>
                <a:srgbClr val="7030A0"/>
              </a:solidFill>
            </a:endParaRPr>
          </a:p>
          <a:p>
            <a:pPr algn="ctr"/>
            <a:endParaRPr lang="es-ES" sz="1100" dirty="0">
              <a:solidFill>
                <a:srgbClr val="002060"/>
              </a:solidFill>
            </a:endParaRP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Muchas gracias por vuestra atención</a:t>
            </a:r>
            <a:endParaRPr lang="es-ES" sz="2800" dirty="0">
              <a:solidFill>
                <a:srgbClr val="00206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4A70C03C-3BA9-4CE7-A604-D5386CC26D5D}"/>
              </a:ext>
            </a:extLst>
          </p:cNvPr>
          <p:cNvSpPr/>
          <p:nvPr/>
        </p:nvSpPr>
        <p:spPr>
          <a:xfrm>
            <a:off x="3047999" y="379055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/>
              <a:t>María Silvestre Cabrera</a:t>
            </a:r>
          </a:p>
          <a:p>
            <a:pPr algn="ctr"/>
            <a:r>
              <a:rPr lang="es-ES" dirty="0">
                <a:hlinkClick r:id="rId2"/>
              </a:rPr>
              <a:t>maria.silvestre@deusto.es</a:t>
            </a:r>
            <a:endParaRPr lang="es-ES" dirty="0"/>
          </a:p>
          <a:p>
            <a:pPr algn="ctr"/>
            <a:r>
              <a:rPr lang="es-ES" dirty="0"/>
              <a:t>Universidad de Deusto</a:t>
            </a:r>
          </a:p>
        </p:txBody>
      </p:sp>
    </p:spTree>
    <p:extLst>
      <p:ext uri="{BB962C8B-B14F-4D97-AF65-F5344CB8AC3E}">
        <p14:creationId xmlns:p14="http://schemas.microsoft.com/office/powerpoint/2010/main" val="3143493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1452</Words>
  <Application>Microsoft Office PowerPoint</Application>
  <PresentationFormat>Personalizado</PresentationFormat>
  <Paragraphs>122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El imaginario social sobre las personas mayores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imaginario social sobre las personas mayores</dc:title>
  <dc:creator>Fco. Carlos Aparicio Rubio</dc:creator>
  <cp:lastModifiedBy>Juan Antonio</cp:lastModifiedBy>
  <cp:revision>33</cp:revision>
  <dcterms:created xsi:type="dcterms:W3CDTF">2019-01-07T09:51:01Z</dcterms:created>
  <dcterms:modified xsi:type="dcterms:W3CDTF">2019-01-09T18:58:45Z</dcterms:modified>
</cp:coreProperties>
</file>